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6"/>
  </p:notesMasterIdLst>
  <p:sldIdLst>
    <p:sldId id="256" r:id="rId2"/>
    <p:sldId id="325" r:id="rId3"/>
    <p:sldId id="279" r:id="rId4"/>
    <p:sldId id="285" r:id="rId5"/>
    <p:sldId id="283" r:id="rId6"/>
    <p:sldId id="317" r:id="rId7"/>
    <p:sldId id="323" r:id="rId8"/>
    <p:sldId id="264" r:id="rId9"/>
    <p:sldId id="322" r:id="rId10"/>
    <p:sldId id="267" r:id="rId11"/>
    <p:sldId id="324" r:id="rId12"/>
    <p:sldId id="300" r:id="rId13"/>
    <p:sldId id="326" r:id="rId14"/>
    <p:sldId id="29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982"/>
    <a:srgbClr val="D8DFE3"/>
    <a:srgbClr val="A8B7BF"/>
    <a:srgbClr val="F6F8FA"/>
    <a:srgbClr val="7D858C"/>
    <a:srgbClr val="EFF1F3"/>
    <a:srgbClr val="262324"/>
    <a:srgbClr val="757C80"/>
    <a:srgbClr val="4E5051"/>
    <a:srgbClr val="241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autoAdjust="0"/>
    <p:restoredTop sz="83637" autoAdjust="0"/>
  </p:normalViewPr>
  <p:slideViewPr>
    <p:cSldViewPr snapToGrid="0">
      <p:cViewPr>
        <p:scale>
          <a:sx n="125" d="100"/>
          <a:sy n="125" d="100"/>
        </p:scale>
        <p:origin x="696" y="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08.07.2025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14</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train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UGLY</a:t>
            </a:r>
          </a:p>
          <a:p>
            <a:r>
              <a:rPr lang="en-US" b="1" dirty="0"/>
              <a:t>Show what was tested by LISA Pathfinder. </a:t>
            </a:r>
            <a:r>
              <a:rPr lang="en-US" b="1" dirty="0" err="1"/>
              <a:t>Considere</a:t>
            </a:r>
            <a:r>
              <a:rPr lang="en-US" b="1" dirty="0"/>
              <a:t> removing the PM for the </a:t>
            </a:r>
            <a:r>
              <a:rPr lang="en-US" b="1" dirty="0" err="1"/>
              <a:t>tho</a:t>
            </a:r>
            <a:endParaRPr lang="en-US" b="1" dirty="0"/>
          </a:p>
          <a:p>
            <a:r>
              <a:rPr lang="en-US" b="1" dirty="0"/>
              <a:t>This is the main HOW slide</a:t>
            </a:r>
            <a:br>
              <a:rPr lang="en-US" b="1" dirty="0"/>
            </a:br>
            <a:br>
              <a:rPr lang="en-US" b="1" dirty="0"/>
            </a:b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text. Maybe add the algebra</a:t>
            </a:r>
          </a:p>
          <a:p>
            <a:r>
              <a:rPr lang="en-US" dirty="0"/>
              <a:t>This is kind of a start for the problem statement</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350942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186208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6BF6-8E62-4205-5118-41C648EC146B}"/>
              </a:ext>
            </a:extLst>
          </p:cNvPr>
          <p:cNvSpPr>
            <a:spLocks noGrp="1"/>
          </p:cNvSpPr>
          <p:nvPr>
            <p:ph type="title"/>
          </p:nvPr>
        </p:nvSpPr>
        <p:spPr/>
        <p:txBody>
          <a:bodyPr/>
          <a:lstStyle/>
          <a:p>
            <a:r>
              <a:rPr lang="en-US" noProof="0" dirty="0"/>
              <a:t>The Delay Line</a:t>
            </a:r>
          </a:p>
        </p:txBody>
      </p:sp>
      <p:sp>
        <p:nvSpPr>
          <p:cNvPr id="4" name="Slide Number Placeholder 3">
            <a:extLst>
              <a:ext uri="{FF2B5EF4-FFF2-40B4-BE49-F238E27FC236}">
                <a16:creationId xmlns:a16="http://schemas.microsoft.com/office/drawing/2014/main" id="{EF969C6F-2A6C-468C-B790-CC0238C49F1B}"/>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
        <p:nvSpPr>
          <p:cNvPr id="3" name="Content Placeholder 2">
            <a:extLst>
              <a:ext uri="{FF2B5EF4-FFF2-40B4-BE49-F238E27FC236}">
                <a16:creationId xmlns:a16="http://schemas.microsoft.com/office/drawing/2014/main" id="{13E27ACA-A277-DB93-D0DC-E6E2FF172843}"/>
              </a:ext>
            </a:extLst>
          </p:cNvPr>
          <p:cNvSpPr>
            <a:spLocks noGrp="1"/>
          </p:cNvSpPr>
          <p:nvPr>
            <p:ph idx="1"/>
          </p:nvPr>
        </p:nvSpPr>
        <p:spPr>
          <a:xfrm>
            <a:off x="334974" y="1130531"/>
            <a:ext cx="11089382" cy="4580823"/>
          </a:xfrm>
        </p:spPr>
        <p:txBody>
          <a:bodyPr/>
          <a:lstStyle/>
          <a:p>
            <a:pPr marL="0" indent="0">
              <a:buNone/>
            </a:pPr>
            <a:r>
              <a:rPr lang="en-US" dirty="0"/>
              <a:t>The center of the experiment is the delay line</a:t>
            </a:r>
            <a:r>
              <a:rPr lang="et-EE" dirty="0"/>
              <a:t>.</a:t>
            </a:r>
          </a:p>
          <a:p>
            <a:pPr marL="0" indent="0">
              <a:buNone/>
            </a:pPr>
            <a:r>
              <a:rPr lang="en-US" noProof="0" dirty="0"/>
              <a:t>The added </a:t>
            </a:r>
            <a:r>
              <a:rPr lang="en-US" noProof="0" dirty="0">
                <a:highlight>
                  <a:srgbClr val="D8DFE3"/>
                </a:highlight>
              </a:rPr>
              <a:t>varying delays</a:t>
            </a:r>
            <a:r>
              <a:rPr lang="en-US" noProof="0" dirty="0"/>
              <a:t>, </a:t>
            </a:r>
            <a:r>
              <a:rPr lang="en-US" noProof="0" dirty="0">
                <a:highlight>
                  <a:srgbClr val="D8DFE3"/>
                </a:highlight>
              </a:rPr>
              <a:t>gravitational wave signals</a:t>
            </a:r>
            <a:r>
              <a:rPr lang="en-US" noProof="0" dirty="0"/>
              <a:t> and </a:t>
            </a:r>
            <a:r>
              <a:rPr lang="en-US" noProof="0" dirty="0">
                <a:highlight>
                  <a:srgbClr val="D8DFE3"/>
                </a:highlight>
              </a:rPr>
              <a:t>Doppler shifts</a:t>
            </a:r>
            <a:r>
              <a:rPr lang="en-US" noProof="0" dirty="0"/>
              <a:t> are controllable via a Python-based interface.</a:t>
            </a:r>
          </a:p>
          <a:p>
            <a:pPr marL="0" indent="0">
              <a:buNone/>
            </a:pPr>
            <a:endParaRPr lang="en-US" dirty="0"/>
          </a:p>
          <a:p>
            <a:pPr marL="0" indent="0">
              <a:buNone/>
            </a:pPr>
            <a:r>
              <a:rPr lang="en-US" dirty="0"/>
              <a:t>Signal Processing on the Delay Line</a:t>
            </a:r>
            <a:endParaRPr lang="en-US" noProof="0" dirty="0"/>
          </a:p>
          <a:p>
            <a:pPr marL="0" indent="0">
              <a:buNone/>
            </a:pPr>
            <a:r>
              <a:rPr lang="en-US" noProof="0" dirty="0"/>
              <a:t> </a:t>
            </a:r>
          </a:p>
        </p:txBody>
      </p:sp>
      <p:pic>
        <p:nvPicPr>
          <p:cNvPr id="14" name="Picture 13">
            <a:extLst>
              <a:ext uri="{FF2B5EF4-FFF2-40B4-BE49-F238E27FC236}">
                <a16:creationId xmlns:a16="http://schemas.microsoft.com/office/drawing/2014/main" id="{C870E34B-FD03-4E58-AE15-7F8B5007F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159" y="2635250"/>
            <a:ext cx="4796101" cy="3708985"/>
          </a:xfrm>
          <a:prstGeom prst="rect">
            <a:avLst/>
          </a:prstGeom>
        </p:spPr>
      </p:pic>
      <p:sp>
        <p:nvSpPr>
          <p:cNvPr id="5" name="TextBox 4">
            <a:extLst>
              <a:ext uri="{FF2B5EF4-FFF2-40B4-BE49-F238E27FC236}">
                <a16:creationId xmlns:a16="http://schemas.microsoft.com/office/drawing/2014/main" id="{BAE83691-707B-085B-F6AC-4299020EFC9D}"/>
              </a:ext>
            </a:extLst>
          </p:cNvPr>
          <p:cNvSpPr txBox="1"/>
          <p:nvPr/>
        </p:nvSpPr>
        <p:spPr>
          <a:xfrm>
            <a:off x="6439745" y="6277302"/>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59847"/>
      </p:ext>
    </p:extLst>
  </p:cSld>
  <p:clrMapOvr>
    <a:masterClrMapping/>
  </p:clrMapOvr>
  <mc:AlternateContent xmlns:mc="http://schemas.openxmlformats.org/markup-compatibility/2006" xmlns:p14="http://schemas.microsoft.com/office/powerpoint/2010/main">
    <mc:Choice Requires="p14">
      <p:transition spd="slow" p14:dur="2000" advTm="96559"/>
    </mc:Choice>
    <mc:Fallback xmlns="">
      <p:transition spd="slow" advTm="9655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11</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3" name="TextBox 2">
            <a:extLst>
              <a:ext uri="{FF2B5EF4-FFF2-40B4-BE49-F238E27FC236}">
                <a16:creationId xmlns:a16="http://schemas.microsoft.com/office/drawing/2014/main" id="{A6E410FD-0DF0-D71C-6F44-B0F6B54993A0}"/>
              </a:ext>
            </a:extLst>
          </p:cNvPr>
          <p:cNvSpPr txBox="1"/>
          <p:nvPr/>
        </p:nvSpPr>
        <p:spPr>
          <a:xfrm>
            <a:off x="4639375" y="4732905"/>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~10 MHz</a:t>
            </a:r>
            <a:endParaRPr lang="et-EE" sz="1600" dirty="0">
              <a:solidFill>
                <a:srgbClr val="66798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05936AA-68D9-E7DE-C34D-87336306141C}"/>
              </a:ext>
            </a:extLst>
          </p:cNvPr>
          <p:cNvSpPr txBox="1"/>
          <p:nvPr/>
        </p:nvSpPr>
        <p:spPr>
          <a:xfrm>
            <a:off x="4639375" y="3827343"/>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~60 MHz</a:t>
            </a:r>
            <a:endParaRPr lang="et-EE" sz="16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96F232A-2FA4-958E-C3CC-400F3B9FEA7F}"/>
              </a:ext>
            </a:extLst>
          </p:cNvPr>
          <p:cNvSpPr txBox="1"/>
          <p:nvPr/>
        </p:nvSpPr>
        <p:spPr>
          <a:xfrm>
            <a:off x="5298391" y="2039190"/>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~15 MHz</a:t>
            </a:r>
            <a:endParaRPr lang="et-EE" sz="1600" dirty="0">
              <a:solidFill>
                <a:srgbClr val="667982"/>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Arm</a:t>
            </a:r>
          </a:p>
          <a:p>
            <a:pPr lvl="1"/>
            <a:r>
              <a:rPr lang="et-EE" dirty="0"/>
              <a:t>Necessary for better peremeter estimation</a:t>
            </a:r>
          </a:p>
          <a:p>
            <a:r>
              <a:rPr lang="et-EE" dirty="0"/>
              <a:t>More elaborate clocking system</a:t>
            </a:r>
          </a:p>
          <a:p>
            <a:pPr lvl="1"/>
            <a:r>
              <a:rPr lang="et-EE" dirty="0"/>
              <a:t>To better replicate the clock noise removal in LISA</a:t>
            </a:r>
            <a:endParaRPr lang="en-US" dirty="0"/>
          </a:p>
          <a:p>
            <a:r>
              <a:rPr lang="en-US" dirty="0"/>
              <a:t>Phase shifter to emulate the Test mass motion</a:t>
            </a:r>
          </a:p>
          <a:p>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13</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14</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5333016" y="1366147"/>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a:t>The LISA Satellites</a:t>
            </a:r>
            <a:endParaRPr lang="en-US" noProof="0" dirty="0"/>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354235" y="6449354"/>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14" y="342900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10563232" y="2967439"/>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6018128" y="2967439"/>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9309321" y="5263844"/>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2620644" y="312440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7155965" y="133715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965550" y="4216181"/>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79423"/>
    </mc:Choice>
    <mc:Fallback xmlns="">
      <p:transition spd="slow" advTm="794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12" name="Picture 11">
            <a:extLst>
              <a:ext uri="{FF2B5EF4-FFF2-40B4-BE49-F238E27FC236}">
                <a16:creationId xmlns:a16="http://schemas.microsoft.com/office/drawing/2014/main" id="{E1959228-2522-4A97-9B92-AF00D7E7BADE}"/>
              </a:ext>
            </a:extLst>
          </p:cNvPr>
          <p:cNvPicPr>
            <a:picLocks noChangeAspect="1"/>
          </p:cNvPicPr>
          <p:nvPr/>
        </p:nvPicPr>
        <p:blipFill>
          <a:blip r:embed="rId3"/>
          <a:stretch>
            <a:fillRect/>
          </a:stretch>
        </p:blipFill>
        <p:spPr>
          <a:xfrm>
            <a:off x="1996431" y="1626103"/>
            <a:ext cx="8199137" cy="4885954"/>
          </a:xfrm>
          <a:prstGeom prst="rect">
            <a:avLst/>
          </a:prstGeom>
        </p:spPr>
      </p:pic>
      <p:sp>
        <p:nvSpPr>
          <p:cNvPr id="13" name="TextBox 12">
            <a:extLst>
              <a:ext uri="{FF2B5EF4-FFF2-40B4-BE49-F238E27FC236}">
                <a16:creationId xmlns:a16="http://schemas.microsoft.com/office/drawing/2014/main" id="{00C6430F-22FD-4024-B5DE-7D6D975EA485}"/>
              </a:ext>
            </a:extLst>
          </p:cNvPr>
          <p:cNvSpPr txBox="1"/>
          <p:nvPr/>
        </p:nvSpPr>
        <p:spPr>
          <a:xfrm>
            <a:off x="8813800" y="2011709"/>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4FD352B-0CE9-4084-A427-A95B45115B2F}"/>
              </a:ext>
            </a:extLst>
          </p:cNvPr>
          <p:cNvPicPr>
            <a:picLocks noChangeAspect="1"/>
          </p:cNvPicPr>
          <p:nvPr/>
        </p:nvPicPr>
        <p:blipFill>
          <a:blip r:embed="rId3"/>
          <a:stretch>
            <a:fillRect/>
          </a:stretch>
        </p:blipFill>
        <p:spPr>
          <a:xfrm>
            <a:off x="5674578" y="1625014"/>
            <a:ext cx="5769539" cy="807577"/>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pic>
        <p:nvPicPr>
          <p:cNvPr id="10" name="Picture 9">
            <a:extLst>
              <a:ext uri="{FF2B5EF4-FFF2-40B4-BE49-F238E27FC236}">
                <a16:creationId xmlns:a16="http://schemas.microsoft.com/office/drawing/2014/main" id="{75A501E6-5D0D-4402-B01C-456D1F05758D}"/>
              </a:ext>
            </a:extLst>
          </p:cNvPr>
          <p:cNvPicPr>
            <a:picLocks noChangeAspect="1"/>
          </p:cNvPicPr>
          <p:nvPr/>
        </p:nvPicPr>
        <p:blipFill>
          <a:blip r:embed="rId5"/>
          <a:srcRect/>
          <a:stretch/>
        </p:blipFill>
        <p:spPr>
          <a:xfrm>
            <a:off x="-175015" y="1604694"/>
            <a:ext cx="8226569" cy="4902301"/>
          </a:xfrm>
          <a:prstGeom prst="rect">
            <a:avLst/>
          </a:prstGeom>
        </p:spPr>
      </p:pic>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1" name="Picture 10">
            <a:extLst>
              <a:ext uri="{FF2B5EF4-FFF2-40B4-BE49-F238E27FC236}">
                <a16:creationId xmlns:a16="http://schemas.microsoft.com/office/drawing/2014/main" id="{775358C2-830F-48C7-A1B5-E40137849A98}"/>
              </a:ext>
            </a:extLst>
          </p:cNvPr>
          <p:cNvPicPr>
            <a:picLocks noChangeAspect="1"/>
          </p:cNvPicPr>
          <p:nvPr/>
        </p:nvPicPr>
        <p:blipFill rotWithShape="1">
          <a:blip r:embed="rId6"/>
          <a:srcRect l="46687" r="50263" b="63989"/>
          <a:stretch/>
        </p:blipFill>
        <p:spPr>
          <a:xfrm>
            <a:off x="3384549" y="4718775"/>
            <a:ext cx="177801" cy="258038"/>
          </a:xfrm>
          <a:prstGeom prst="rect">
            <a:avLst/>
          </a:prstGeom>
        </p:spPr>
      </p:pic>
      <p:pic>
        <p:nvPicPr>
          <p:cNvPr id="12" name="Picture 11">
            <a:extLst>
              <a:ext uri="{FF2B5EF4-FFF2-40B4-BE49-F238E27FC236}">
                <a16:creationId xmlns:a16="http://schemas.microsoft.com/office/drawing/2014/main" id="{E152FAF3-AE7F-4F50-9A23-F33F8BAD3930}"/>
              </a:ext>
            </a:extLst>
          </p:cNvPr>
          <p:cNvPicPr>
            <a:picLocks noChangeAspect="1"/>
          </p:cNvPicPr>
          <p:nvPr/>
        </p:nvPicPr>
        <p:blipFill rotWithShape="1">
          <a:blip r:embed="rId6"/>
          <a:srcRect l="46935" t="49455" r="50614" b="10132"/>
          <a:stretch/>
        </p:blipFill>
        <p:spPr>
          <a:xfrm>
            <a:off x="2676525" y="4757307"/>
            <a:ext cx="142875" cy="289579"/>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2438820" y="6135872"/>
            <a:ext cx="6958760" cy="523220"/>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 Laser Noise Mitigation through Time Delay Interferometry for Space-based Gravitational Wave Interferometers Using the UF Laser Interferometer</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latin typeface="Courier New" panose="02070309020205020404" pitchFamily="49" charset="0"/>
                <a:cs typeface="Courier New" panose="02070309020205020404" pitchFamily="49" charset="0"/>
              </a:rPr>
              <a:t>Strain amplitude 4.35×10</a:t>
            </a:r>
            <a:r>
              <a:rPr lang="et-EE" sz="1400" baseline="30000" dirty="0">
                <a:solidFill>
                  <a:schemeClr val="bg1"/>
                </a:solidFill>
                <a:latin typeface="Courier New" panose="02070309020205020404" pitchFamily="49" charset="0"/>
                <a:cs typeface="Courier New" panose="02070309020205020404" pitchFamily="49" charset="0"/>
              </a:rPr>
              <a:t>−20 </a:t>
            </a:r>
            <a:r>
              <a:rPr lang="et-EE" sz="1400" dirty="0">
                <a:solidFill>
                  <a:schemeClr val="bg1"/>
                </a:solidFill>
                <a:latin typeface="Courier New" panose="02070309020205020404" pitchFamily="49" charset="0"/>
                <a:cs typeface="Courier New" panose="02070309020205020404" pitchFamily="49" charset="0"/>
              </a:rPr>
              <a:t>m/m</a:t>
            </a:r>
            <a:endParaRPr lang="LID4096" sz="1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301513"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9</a:t>
            </a:fld>
            <a:endParaRPr lang="et-EE" dirty="0"/>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799</Words>
  <Application>Microsoft Office PowerPoint</Application>
  <PresentationFormat>Widescreen</PresentationFormat>
  <Paragraphs>97</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Laser Noise Reduction via TDI</vt:lpstr>
      <vt:lpstr>Clock Noise Reduction</vt:lpstr>
      <vt:lpstr>Previous Experiment</vt:lpstr>
      <vt:lpstr>miniLISA</vt:lpstr>
      <vt:lpstr>Current Status</vt:lpstr>
      <vt:lpstr>The Delay Line</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kakruu</cp:lastModifiedBy>
  <cp:revision>185</cp:revision>
  <dcterms:created xsi:type="dcterms:W3CDTF">2023-08-26T08:59:13Z</dcterms:created>
  <dcterms:modified xsi:type="dcterms:W3CDTF">2025-07-08T15:03:12Z</dcterms:modified>
</cp:coreProperties>
</file>